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12"/>
  </p:notesMasterIdLst>
  <p:sldIdLst>
    <p:sldId id="256" r:id="rId2"/>
    <p:sldId id="257" r:id="rId3"/>
    <p:sldId id="259" r:id="rId4"/>
    <p:sldId id="261" r:id="rId5"/>
    <p:sldId id="262" r:id="rId6"/>
    <p:sldId id="263" r:id="rId7"/>
    <p:sldId id="266" r:id="rId8"/>
    <p:sldId id="265" r:id="rId9"/>
    <p:sldId id="268"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3" d="100"/>
          <a:sy n="63" d="100"/>
        </p:scale>
        <p:origin x="80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FD3A4E-BA7A-441C-AA6B-AFA87F76CDD1}" type="datetimeFigureOut">
              <a:rPr lang="sv-SE" smtClean="0"/>
              <a:t>2021-01-14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8797A5-47C0-4173-90D7-ED3882A9D0F3}" type="slidenum">
              <a:rPr lang="sv-SE" smtClean="0"/>
              <a:t>‹#›</a:t>
            </a:fld>
            <a:endParaRPr lang="sv-SE"/>
          </a:p>
        </p:txBody>
      </p:sp>
    </p:spTree>
    <p:extLst>
      <p:ext uri="{BB962C8B-B14F-4D97-AF65-F5344CB8AC3E}">
        <p14:creationId xmlns:p14="http://schemas.microsoft.com/office/powerpoint/2010/main" val="3861228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98797A5-47C0-4173-90D7-ED3882A9D0F3}" type="slidenum">
              <a:rPr lang="sv-SE" smtClean="0"/>
              <a:t>2</a:t>
            </a:fld>
            <a:endParaRPr lang="sv-SE"/>
          </a:p>
        </p:txBody>
      </p:sp>
    </p:spTree>
    <p:extLst>
      <p:ext uri="{BB962C8B-B14F-4D97-AF65-F5344CB8AC3E}">
        <p14:creationId xmlns:p14="http://schemas.microsoft.com/office/powerpoint/2010/main" val="2001498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98797A5-47C0-4173-90D7-ED3882A9D0F3}" type="slidenum">
              <a:rPr lang="sv-SE" smtClean="0"/>
              <a:t>9</a:t>
            </a:fld>
            <a:endParaRPr lang="sv-SE"/>
          </a:p>
        </p:txBody>
      </p:sp>
    </p:spTree>
    <p:extLst>
      <p:ext uri="{BB962C8B-B14F-4D97-AF65-F5344CB8AC3E}">
        <p14:creationId xmlns:p14="http://schemas.microsoft.com/office/powerpoint/2010/main" val="3589287282"/>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D8A50317-A26A-4517-A92A-9902EB762866}" type="datetimeFigureOut">
              <a:rPr lang="sv-SE" smtClean="0"/>
              <a:t>2021-01-14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6110A19-FC8A-43E3-BC93-B072C83D41EC}" type="slidenum">
              <a:rPr lang="sv-SE" smtClean="0"/>
              <a:t>‹#›</a:t>
            </a:fld>
            <a:endParaRPr lang="sv-SE"/>
          </a:p>
        </p:txBody>
      </p:sp>
    </p:spTree>
    <p:extLst>
      <p:ext uri="{BB962C8B-B14F-4D97-AF65-F5344CB8AC3E}">
        <p14:creationId xmlns:p14="http://schemas.microsoft.com/office/powerpoint/2010/main" val="1124952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8A50317-A26A-4517-A92A-9902EB762866}" type="datetimeFigureOut">
              <a:rPr lang="sv-SE" smtClean="0"/>
              <a:t>2021-01-14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6110A19-FC8A-43E3-BC93-B072C83D41EC}" type="slidenum">
              <a:rPr lang="sv-SE" smtClean="0"/>
              <a:t>‹#›</a:t>
            </a:fld>
            <a:endParaRPr lang="sv-SE"/>
          </a:p>
        </p:txBody>
      </p:sp>
    </p:spTree>
    <p:extLst>
      <p:ext uri="{BB962C8B-B14F-4D97-AF65-F5344CB8AC3E}">
        <p14:creationId xmlns:p14="http://schemas.microsoft.com/office/powerpoint/2010/main" val="508376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8A50317-A26A-4517-A92A-9902EB762866}" type="datetimeFigureOut">
              <a:rPr lang="sv-SE" smtClean="0"/>
              <a:t>2021-01-14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6110A19-FC8A-43E3-BC93-B072C83D41EC}" type="slidenum">
              <a:rPr lang="sv-SE" smtClean="0"/>
              <a:t>‹#›</a:t>
            </a:fld>
            <a:endParaRPr lang="sv-SE"/>
          </a:p>
        </p:txBody>
      </p:sp>
    </p:spTree>
    <p:extLst>
      <p:ext uri="{BB962C8B-B14F-4D97-AF65-F5344CB8AC3E}">
        <p14:creationId xmlns:p14="http://schemas.microsoft.com/office/powerpoint/2010/main" val="7678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8A50317-A26A-4517-A92A-9902EB762866}" type="datetimeFigureOut">
              <a:rPr lang="sv-SE" smtClean="0"/>
              <a:t>2021-01-14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46110A19-FC8A-43E3-BC93-B072C83D41EC}" type="slidenum">
              <a:rPr lang="sv-SE" smtClean="0"/>
              <a:t>‹#›</a:t>
            </a:fld>
            <a:endParaRPr lang="sv-SE"/>
          </a:p>
        </p:txBody>
      </p:sp>
    </p:spTree>
    <p:extLst>
      <p:ext uri="{BB962C8B-B14F-4D97-AF65-F5344CB8AC3E}">
        <p14:creationId xmlns:p14="http://schemas.microsoft.com/office/powerpoint/2010/main" val="3611837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sv-SE"/>
              <a:t>Klicka här för att ändra mall för rubrikformat</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a:xfrm>
            <a:off x="8593667" y="6272784"/>
            <a:ext cx="2644309" cy="365125"/>
          </a:xfrm>
        </p:spPr>
        <p:txBody>
          <a:bodyPr/>
          <a:lstStyle/>
          <a:p>
            <a:fld id="{D8A50317-A26A-4517-A92A-9902EB762866}" type="datetimeFigureOut">
              <a:rPr lang="sv-SE" smtClean="0"/>
              <a:t>2021-01-14</a:t>
            </a:fld>
            <a:endParaRPr lang="sv-SE"/>
          </a:p>
        </p:txBody>
      </p:sp>
      <p:sp>
        <p:nvSpPr>
          <p:cNvPr id="5" name="Footer Placeholder 4"/>
          <p:cNvSpPr>
            <a:spLocks noGrp="1"/>
          </p:cNvSpPr>
          <p:nvPr>
            <p:ph type="ftr" sz="quarter" idx="11"/>
          </p:nvPr>
        </p:nvSpPr>
        <p:spPr>
          <a:xfrm>
            <a:off x="2182708" y="6272784"/>
            <a:ext cx="6327648" cy="365125"/>
          </a:xfrm>
        </p:spPr>
        <p:txBody>
          <a:bodyPr/>
          <a:lstStyle/>
          <a:p>
            <a:endParaRPr lang="sv-SE"/>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6110A19-FC8A-43E3-BC93-B072C83D41EC}" type="slidenum">
              <a:rPr lang="sv-SE" smtClean="0"/>
              <a:t>‹#›</a:t>
            </a:fld>
            <a:endParaRPr lang="sv-SE"/>
          </a:p>
        </p:txBody>
      </p:sp>
    </p:spTree>
    <p:extLst>
      <p:ext uri="{BB962C8B-B14F-4D97-AF65-F5344CB8AC3E}">
        <p14:creationId xmlns:p14="http://schemas.microsoft.com/office/powerpoint/2010/main" val="3051640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D8A50317-A26A-4517-A92A-9902EB762866}" type="datetimeFigureOut">
              <a:rPr lang="sv-SE" smtClean="0"/>
              <a:t>2021-01-14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46110A19-FC8A-43E3-BC93-B072C83D41EC}" type="slidenum">
              <a:rPr lang="sv-SE" smtClean="0"/>
              <a:t>‹#›</a:t>
            </a:fld>
            <a:endParaRPr lang="sv-SE"/>
          </a:p>
        </p:txBody>
      </p:sp>
    </p:spTree>
    <p:extLst>
      <p:ext uri="{BB962C8B-B14F-4D97-AF65-F5344CB8AC3E}">
        <p14:creationId xmlns:p14="http://schemas.microsoft.com/office/powerpoint/2010/main" val="2052136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D8A50317-A26A-4517-A92A-9902EB762866}" type="datetimeFigureOut">
              <a:rPr lang="sv-SE" smtClean="0"/>
              <a:t>2021-01-14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46110A19-FC8A-43E3-BC93-B072C83D41EC}" type="slidenum">
              <a:rPr lang="sv-SE" smtClean="0"/>
              <a:t>‹#›</a:t>
            </a:fld>
            <a:endParaRPr lang="sv-SE"/>
          </a:p>
        </p:txBody>
      </p:sp>
    </p:spTree>
    <p:extLst>
      <p:ext uri="{BB962C8B-B14F-4D97-AF65-F5344CB8AC3E}">
        <p14:creationId xmlns:p14="http://schemas.microsoft.com/office/powerpoint/2010/main" val="1892549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D8A50317-A26A-4517-A92A-9902EB762866}" type="datetimeFigureOut">
              <a:rPr lang="sv-SE" smtClean="0"/>
              <a:t>2021-01-14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46110A19-FC8A-43E3-BC93-B072C83D41EC}" type="slidenum">
              <a:rPr lang="sv-SE" smtClean="0"/>
              <a:t>‹#›</a:t>
            </a:fld>
            <a:endParaRPr lang="sv-SE"/>
          </a:p>
        </p:txBody>
      </p:sp>
    </p:spTree>
    <p:extLst>
      <p:ext uri="{BB962C8B-B14F-4D97-AF65-F5344CB8AC3E}">
        <p14:creationId xmlns:p14="http://schemas.microsoft.com/office/powerpoint/2010/main" val="77012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50317-A26A-4517-A92A-9902EB762866}" type="datetimeFigureOut">
              <a:rPr lang="sv-SE" smtClean="0"/>
              <a:t>2021-01-14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46110A19-FC8A-43E3-BC93-B072C83D41EC}" type="slidenum">
              <a:rPr lang="sv-SE" smtClean="0"/>
              <a:t>‹#›</a:t>
            </a:fld>
            <a:endParaRPr lang="sv-SE"/>
          </a:p>
        </p:txBody>
      </p:sp>
    </p:spTree>
    <p:extLst>
      <p:ext uri="{BB962C8B-B14F-4D97-AF65-F5344CB8AC3E}">
        <p14:creationId xmlns:p14="http://schemas.microsoft.com/office/powerpoint/2010/main" val="2403515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ext med bildtex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sv-SE"/>
              <a:t>Klicka här för att ändra mall för rubrikformat</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D8A50317-A26A-4517-A92A-9902EB762866}" type="datetimeFigureOut">
              <a:rPr lang="sv-SE" smtClean="0"/>
              <a:t>2021-01-14</a:t>
            </a:fld>
            <a:endParaRPr lang="sv-SE"/>
          </a:p>
        </p:txBody>
      </p:sp>
      <p:sp>
        <p:nvSpPr>
          <p:cNvPr id="6" name="Footer Placeholder 5"/>
          <p:cNvSpPr>
            <a:spLocks noGrp="1"/>
          </p:cNvSpPr>
          <p:nvPr>
            <p:ph type="ftr" sz="quarter" idx="11"/>
          </p:nvPr>
        </p:nvSpPr>
        <p:spPr/>
        <p:txBody>
          <a:bodyPr/>
          <a:lstStyle/>
          <a:p>
            <a:endParaRPr lang="sv-SE"/>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6110A19-FC8A-43E3-BC93-B072C83D41EC}" type="slidenum">
              <a:rPr lang="sv-SE" smtClean="0"/>
              <a:t>‹#›</a:t>
            </a:fld>
            <a:endParaRPr lang="sv-SE"/>
          </a:p>
        </p:txBody>
      </p:sp>
    </p:spTree>
    <p:extLst>
      <p:ext uri="{BB962C8B-B14F-4D97-AF65-F5344CB8AC3E}">
        <p14:creationId xmlns:p14="http://schemas.microsoft.com/office/powerpoint/2010/main" val="2292462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D8A50317-A26A-4517-A92A-9902EB762866}" type="datetimeFigureOut">
              <a:rPr lang="sv-SE" smtClean="0"/>
              <a:t>2021-01-14</a:t>
            </a:fld>
            <a:endParaRPr lang="sv-SE"/>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6110A19-FC8A-43E3-BC93-B072C83D41EC}" type="slidenum">
              <a:rPr lang="sv-SE" smtClean="0"/>
              <a:t>‹#›</a:t>
            </a:fld>
            <a:endParaRPr lang="sv-SE"/>
          </a:p>
        </p:txBody>
      </p:sp>
    </p:spTree>
    <p:extLst>
      <p:ext uri="{BB962C8B-B14F-4D97-AF65-F5344CB8AC3E}">
        <p14:creationId xmlns:p14="http://schemas.microsoft.com/office/powerpoint/2010/main" val="1529499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D8A50317-A26A-4517-A92A-9902EB762866}" type="datetimeFigureOut">
              <a:rPr lang="sv-SE" smtClean="0"/>
              <a:t>2021-01-14</a:t>
            </a:fld>
            <a:endParaRPr lang="sv-SE"/>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sv-SE"/>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6110A19-FC8A-43E3-BC93-B072C83D41EC}" type="slidenum">
              <a:rPr lang="sv-SE" smtClean="0"/>
              <a:t>‹#›</a:t>
            </a:fld>
            <a:endParaRPr lang="sv-SE"/>
          </a:p>
        </p:txBody>
      </p:sp>
    </p:spTree>
    <p:extLst>
      <p:ext uri="{BB962C8B-B14F-4D97-AF65-F5344CB8AC3E}">
        <p14:creationId xmlns:p14="http://schemas.microsoft.com/office/powerpoint/2010/main" val="401698979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C606A2-AAF4-4857-A396-EB04C19104BE}"/>
              </a:ext>
            </a:extLst>
          </p:cNvPr>
          <p:cNvSpPr>
            <a:spLocks noGrp="1"/>
          </p:cNvSpPr>
          <p:nvPr>
            <p:ph type="ctrTitle"/>
          </p:nvPr>
        </p:nvSpPr>
        <p:spPr>
          <a:xfrm>
            <a:off x="1118937" y="1408294"/>
            <a:ext cx="9966960" cy="3035808"/>
          </a:xfrm>
        </p:spPr>
        <p:txBody>
          <a:bodyPr/>
          <a:lstStyle/>
          <a:p>
            <a:pPr algn="ctr"/>
            <a:r>
              <a:rPr lang="sv-SE" sz="7200" dirty="0"/>
              <a:t>Kiruna Ridklubb </a:t>
            </a:r>
            <a:br>
              <a:rPr lang="sv-SE" sz="7200" dirty="0"/>
            </a:br>
            <a:r>
              <a:rPr lang="sv-SE" sz="7200" dirty="0"/>
              <a:t>-är det vi eller dom?</a:t>
            </a:r>
          </a:p>
        </p:txBody>
      </p:sp>
      <p:sp>
        <p:nvSpPr>
          <p:cNvPr id="3" name="Underrubrik 2">
            <a:extLst>
              <a:ext uri="{FF2B5EF4-FFF2-40B4-BE49-F238E27FC236}">
                <a16:creationId xmlns:a16="http://schemas.microsoft.com/office/drawing/2014/main" id="{9CB42BBB-E662-4948-9A65-DA5D605CF333}"/>
              </a:ext>
            </a:extLst>
          </p:cNvPr>
          <p:cNvSpPr>
            <a:spLocks noGrp="1"/>
          </p:cNvSpPr>
          <p:nvPr>
            <p:ph type="subTitle" idx="1"/>
          </p:nvPr>
        </p:nvSpPr>
        <p:spPr>
          <a:xfrm>
            <a:off x="944720" y="4549980"/>
            <a:ext cx="7891272" cy="404261"/>
          </a:xfrm>
        </p:spPr>
        <p:txBody>
          <a:bodyPr>
            <a:noAutofit/>
          </a:bodyPr>
          <a:lstStyle/>
          <a:p>
            <a:r>
              <a:rPr lang="sv-SE" sz="2000" dirty="0"/>
              <a:t>Värdegrundsjobb 2021</a:t>
            </a:r>
          </a:p>
          <a:p>
            <a:r>
              <a:rPr lang="sv-SE" sz="2000" dirty="0"/>
              <a:t>Tillsammans är vi starka!</a:t>
            </a:r>
          </a:p>
        </p:txBody>
      </p:sp>
      <p:pic>
        <p:nvPicPr>
          <p:cNvPr id="4" name="Bildobjekt 3"/>
          <p:cNvPicPr>
            <a:picLocks noChangeAspect="1"/>
          </p:cNvPicPr>
          <p:nvPr/>
        </p:nvPicPr>
        <p:blipFill>
          <a:blip r:embed="rId2"/>
          <a:stretch>
            <a:fillRect/>
          </a:stretch>
        </p:blipFill>
        <p:spPr>
          <a:xfrm>
            <a:off x="9555383" y="5161877"/>
            <a:ext cx="2225233" cy="1554615"/>
          </a:xfrm>
          <a:prstGeom prst="rect">
            <a:avLst/>
          </a:prstGeom>
        </p:spPr>
      </p:pic>
    </p:spTree>
    <p:extLst>
      <p:ext uri="{BB962C8B-B14F-4D97-AF65-F5344CB8AC3E}">
        <p14:creationId xmlns:p14="http://schemas.microsoft.com/office/powerpoint/2010/main" val="2226055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2C6D504-6312-43F0-8E71-FBF16197EFD1}"/>
              </a:ext>
            </a:extLst>
          </p:cNvPr>
          <p:cNvSpPr>
            <a:spLocks noGrp="1"/>
          </p:cNvSpPr>
          <p:nvPr>
            <p:ph type="ctrTitle"/>
          </p:nvPr>
        </p:nvSpPr>
        <p:spPr/>
        <p:txBody>
          <a:bodyPr/>
          <a:lstStyle/>
          <a:p>
            <a:r>
              <a:rPr lang="sv-SE" dirty="0"/>
              <a:t>Tack för eran tid!</a:t>
            </a:r>
          </a:p>
        </p:txBody>
      </p:sp>
      <p:sp>
        <p:nvSpPr>
          <p:cNvPr id="3" name="Underrubrik 2">
            <a:extLst>
              <a:ext uri="{FF2B5EF4-FFF2-40B4-BE49-F238E27FC236}">
                <a16:creationId xmlns:a16="http://schemas.microsoft.com/office/drawing/2014/main" id="{A242FF85-3EB8-4BB9-A686-3E43DA0633E3}"/>
              </a:ext>
            </a:extLst>
          </p:cNvPr>
          <p:cNvSpPr>
            <a:spLocks noGrp="1"/>
          </p:cNvSpPr>
          <p:nvPr>
            <p:ph type="subTitle" idx="1"/>
          </p:nvPr>
        </p:nvSpPr>
        <p:spPr>
          <a:xfrm>
            <a:off x="1051560" y="4389120"/>
            <a:ext cx="7909560" cy="1767840"/>
          </a:xfrm>
        </p:spPr>
        <p:txBody>
          <a:bodyPr>
            <a:normAutofit fontScale="85000" lnSpcReduction="20000"/>
          </a:bodyPr>
          <a:lstStyle/>
          <a:p>
            <a:r>
              <a:rPr lang="sv-SE" dirty="0"/>
              <a:t>Frågor? Synpunkter?</a:t>
            </a:r>
          </a:p>
          <a:p>
            <a:endParaRPr lang="sv-SE" dirty="0"/>
          </a:p>
          <a:p>
            <a:r>
              <a:rPr lang="sv-SE" dirty="0"/>
              <a:t>Veronica Nilsson</a:t>
            </a:r>
          </a:p>
          <a:p>
            <a:r>
              <a:rPr lang="sv-SE" dirty="0"/>
              <a:t>070 205 44 79</a:t>
            </a:r>
          </a:p>
          <a:p>
            <a:r>
              <a:rPr lang="sv-SE" dirty="0"/>
              <a:t>verri01@hotmail.com</a:t>
            </a:r>
          </a:p>
        </p:txBody>
      </p:sp>
    </p:spTree>
    <p:extLst>
      <p:ext uri="{BB962C8B-B14F-4D97-AF65-F5344CB8AC3E}">
        <p14:creationId xmlns:p14="http://schemas.microsoft.com/office/powerpoint/2010/main" val="760986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B0168C-55BD-4630-9659-C5FE73EAECD8}"/>
              </a:ext>
            </a:extLst>
          </p:cNvPr>
          <p:cNvSpPr>
            <a:spLocks noGrp="1"/>
          </p:cNvSpPr>
          <p:nvPr>
            <p:ph type="title"/>
          </p:nvPr>
        </p:nvSpPr>
        <p:spPr/>
        <p:txBody>
          <a:bodyPr/>
          <a:lstStyle/>
          <a:p>
            <a:pPr algn="ctr"/>
            <a:r>
              <a:rPr lang="sv-SE" dirty="0"/>
              <a:t>Varför gör vi det här?</a:t>
            </a:r>
          </a:p>
        </p:txBody>
      </p:sp>
      <p:sp>
        <p:nvSpPr>
          <p:cNvPr id="3" name="Platshållare för innehåll 2">
            <a:extLst>
              <a:ext uri="{FF2B5EF4-FFF2-40B4-BE49-F238E27FC236}">
                <a16:creationId xmlns:a16="http://schemas.microsoft.com/office/drawing/2014/main" id="{4560BC85-25E2-4C26-8411-4D1B6F6B4CBF}"/>
              </a:ext>
            </a:extLst>
          </p:cNvPr>
          <p:cNvSpPr>
            <a:spLocks noGrp="1"/>
          </p:cNvSpPr>
          <p:nvPr>
            <p:ph idx="1"/>
          </p:nvPr>
        </p:nvSpPr>
        <p:spPr>
          <a:xfrm>
            <a:off x="1069848" y="2172208"/>
            <a:ext cx="10058400" cy="4050792"/>
          </a:xfrm>
        </p:spPr>
        <p:txBody>
          <a:bodyPr/>
          <a:lstStyle/>
          <a:p>
            <a:endParaRPr lang="sv-SE" dirty="0"/>
          </a:p>
          <a:p>
            <a:r>
              <a:rPr lang="sv-SE" dirty="0"/>
              <a:t>En värdegrund ska vara levande och regelbundet uppdateras.</a:t>
            </a:r>
          </a:p>
          <a:p>
            <a:r>
              <a:rPr lang="sv-SE" dirty="0"/>
              <a:t>Alla ska vara delaktiga.</a:t>
            </a:r>
          </a:p>
          <a:p>
            <a:r>
              <a:rPr lang="sv-SE" dirty="0"/>
              <a:t>Det ska vara förankrat till alla</a:t>
            </a:r>
          </a:p>
          <a:p>
            <a:r>
              <a:rPr lang="sv-SE" dirty="0"/>
              <a:t>För att alla ska ha det bra och roligt med varandra och hästen.</a:t>
            </a:r>
          </a:p>
          <a:p>
            <a:endParaRPr lang="sv-SE" dirty="0"/>
          </a:p>
          <a:p>
            <a:endParaRPr lang="sv-SE" dirty="0"/>
          </a:p>
          <a:p>
            <a:endParaRPr lang="sv-SE" dirty="0"/>
          </a:p>
        </p:txBody>
      </p:sp>
    </p:spTree>
    <p:extLst>
      <p:ext uri="{BB962C8B-B14F-4D97-AF65-F5344CB8AC3E}">
        <p14:creationId xmlns:p14="http://schemas.microsoft.com/office/powerpoint/2010/main" val="2223145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FFA9BA-C42D-4F7B-8F0C-B63F67E00202}"/>
              </a:ext>
            </a:extLst>
          </p:cNvPr>
          <p:cNvSpPr>
            <a:spLocks noGrp="1"/>
          </p:cNvSpPr>
          <p:nvPr>
            <p:ph type="title"/>
          </p:nvPr>
        </p:nvSpPr>
        <p:spPr/>
        <p:txBody>
          <a:bodyPr>
            <a:normAutofit fontScale="90000"/>
          </a:bodyPr>
          <a:lstStyle/>
          <a:p>
            <a:r>
              <a:rPr lang="sv-SE" dirty="0"/>
              <a:t>KIRUNA RIDKLUBBS VÄRDEGRUND</a:t>
            </a:r>
          </a:p>
        </p:txBody>
      </p:sp>
      <p:sp>
        <p:nvSpPr>
          <p:cNvPr id="3" name="Platshållare för innehåll 2">
            <a:extLst>
              <a:ext uri="{FF2B5EF4-FFF2-40B4-BE49-F238E27FC236}">
                <a16:creationId xmlns:a16="http://schemas.microsoft.com/office/drawing/2014/main" id="{C8BD4E88-7CFA-4481-B7EA-60DC459EA560}"/>
              </a:ext>
            </a:extLst>
          </p:cNvPr>
          <p:cNvSpPr>
            <a:spLocks noGrp="1"/>
          </p:cNvSpPr>
          <p:nvPr>
            <p:ph idx="1"/>
          </p:nvPr>
        </p:nvSpPr>
        <p:spPr>
          <a:xfrm>
            <a:off x="1010920" y="355600"/>
            <a:ext cx="6802120" cy="5852160"/>
          </a:xfrm>
        </p:spPr>
        <p:txBody>
          <a:bodyPr>
            <a:normAutofit fontScale="70000" lnSpcReduction="20000"/>
          </a:bodyPr>
          <a:lstStyle/>
          <a:p>
            <a:pPr marL="0" indent="0">
              <a:lnSpc>
                <a:spcPct val="107000"/>
              </a:lnSpc>
              <a:spcAft>
                <a:spcPts val="800"/>
              </a:spcAft>
              <a:buNone/>
            </a:pPr>
            <a:endParaRPr lang="sv-SE"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2200" b="1" dirty="0">
                <a:effectLst/>
                <a:latin typeface="Calibri" panose="020F0502020204030204" pitchFamily="34" charset="0"/>
                <a:ea typeface="Calibri" panose="020F0502020204030204" pitchFamily="34" charset="0"/>
                <a:cs typeface="Times New Roman" panose="02020603050405020304" pitchFamily="18" charset="0"/>
              </a:rPr>
              <a:t>- Jag känner mig välkommen till Kiruna Ridklubb</a:t>
            </a:r>
          </a:p>
          <a:p>
            <a:pPr>
              <a:lnSpc>
                <a:spcPct val="107000"/>
              </a:lnSpc>
              <a:spcAft>
                <a:spcPts val="800"/>
              </a:spcAft>
            </a:pPr>
            <a:r>
              <a:rPr lang="sv-SE" sz="2200" b="1" dirty="0">
                <a:effectLst/>
                <a:latin typeface="Calibri" panose="020F0502020204030204" pitchFamily="34" charset="0"/>
                <a:ea typeface="Calibri" panose="020F0502020204030204" pitchFamily="34" charset="0"/>
                <a:cs typeface="Times New Roman" panose="02020603050405020304" pitchFamily="18" charset="0"/>
              </a:rPr>
              <a:t> - Jag känner mig trygg på Kiruna Ridklubb</a:t>
            </a:r>
          </a:p>
          <a:p>
            <a:pPr>
              <a:lnSpc>
                <a:spcPct val="107000"/>
              </a:lnSpc>
              <a:spcAft>
                <a:spcPts val="800"/>
              </a:spcAft>
            </a:pPr>
            <a:r>
              <a:rPr lang="sv-SE" sz="2200" b="1" dirty="0">
                <a:effectLst/>
                <a:latin typeface="Calibri" panose="020F0502020204030204" pitchFamily="34" charset="0"/>
                <a:ea typeface="Calibri" panose="020F0502020204030204" pitchFamily="34" charset="0"/>
                <a:cs typeface="Times New Roman" panose="02020603050405020304" pitchFamily="18" charset="0"/>
              </a:rPr>
              <a:t> - Jag gläds åt andras och egna framgångar </a:t>
            </a:r>
          </a:p>
          <a:p>
            <a:pPr>
              <a:lnSpc>
                <a:spcPct val="107000"/>
              </a:lnSpc>
              <a:spcAft>
                <a:spcPts val="800"/>
              </a:spcAft>
            </a:pPr>
            <a:r>
              <a:rPr lang="sv-SE" sz="2200" b="1" dirty="0">
                <a:effectLst/>
                <a:latin typeface="Calibri" panose="020F0502020204030204" pitchFamily="34" charset="0"/>
                <a:ea typeface="Calibri" panose="020F0502020204030204" pitchFamily="34" charset="0"/>
                <a:cs typeface="Times New Roman" panose="02020603050405020304" pitchFamily="18" charset="0"/>
              </a:rPr>
              <a:t>- Jag hjälper till med det jag kan </a:t>
            </a:r>
          </a:p>
          <a:p>
            <a:pPr>
              <a:lnSpc>
                <a:spcPct val="107000"/>
              </a:lnSpc>
              <a:spcAft>
                <a:spcPts val="800"/>
              </a:spcAft>
            </a:pPr>
            <a:r>
              <a:rPr lang="sv-SE" sz="2200" b="1" dirty="0">
                <a:effectLst/>
                <a:latin typeface="Calibri" panose="020F0502020204030204" pitchFamily="34" charset="0"/>
                <a:ea typeface="Calibri" panose="020F0502020204030204" pitchFamily="34" charset="0"/>
                <a:cs typeface="Times New Roman" panose="02020603050405020304" pitchFamily="18" charset="0"/>
              </a:rPr>
              <a:t>- Jag delar med mig av min kunskap </a:t>
            </a:r>
          </a:p>
          <a:p>
            <a:pPr>
              <a:lnSpc>
                <a:spcPct val="107000"/>
              </a:lnSpc>
              <a:spcAft>
                <a:spcPts val="800"/>
              </a:spcAft>
            </a:pPr>
            <a:r>
              <a:rPr lang="sv-SE" sz="2200" b="1" dirty="0">
                <a:effectLst/>
                <a:latin typeface="Calibri" panose="020F0502020204030204" pitchFamily="34" charset="0"/>
                <a:ea typeface="Calibri" panose="020F0502020204030204" pitchFamily="34" charset="0"/>
                <a:cs typeface="Times New Roman" panose="02020603050405020304" pitchFamily="18" charset="0"/>
              </a:rPr>
              <a:t>- Jag sätter hästarnas välbefinnande i centrum </a:t>
            </a:r>
          </a:p>
          <a:p>
            <a:pPr>
              <a:lnSpc>
                <a:spcPct val="107000"/>
              </a:lnSpc>
              <a:spcAft>
                <a:spcPts val="800"/>
              </a:spcAft>
            </a:pPr>
            <a:r>
              <a:rPr lang="sv-SE" sz="2200" b="1" dirty="0">
                <a:effectLst/>
                <a:latin typeface="Calibri" panose="020F0502020204030204" pitchFamily="34" charset="0"/>
                <a:ea typeface="Calibri" panose="020F0502020204030204" pitchFamily="34" charset="0"/>
                <a:cs typeface="Times New Roman" panose="02020603050405020304" pitchFamily="18" charset="0"/>
              </a:rPr>
              <a:t>- Jag ansvarar för att följa de regler som finns på Kiruna Ridklubb</a:t>
            </a:r>
          </a:p>
          <a:p>
            <a:pPr>
              <a:lnSpc>
                <a:spcPct val="107000"/>
              </a:lnSpc>
              <a:spcAft>
                <a:spcPts val="800"/>
              </a:spcAft>
            </a:pPr>
            <a:r>
              <a:rPr lang="sv-SE" sz="2200" b="1" dirty="0">
                <a:effectLst/>
                <a:latin typeface="Calibri" panose="020F0502020204030204" pitchFamily="34" charset="0"/>
                <a:ea typeface="Calibri" panose="020F0502020204030204" pitchFamily="34" charset="0"/>
                <a:cs typeface="Times New Roman" panose="02020603050405020304" pitchFamily="18" charset="0"/>
              </a:rPr>
              <a:t>- Jag bemöter andra som jag själv vill bli bemött</a:t>
            </a:r>
          </a:p>
          <a:p>
            <a:pPr>
              <a:lnSpc>
                <a:spcPct val="107000"/>
              </a:lnSpc>
              <a:spcAft>
                <a:spcPts val="800"/>
              </a:spcAft>
            </a:pPr>
            <a:r>
              <a:rPr lang="sv-SE" sz="2200" b="1" dirty="0">
                <a:effectLst/>
                <a:latin typeface="Calibri" panose="020F0502020204030204" pitchFamily="34" charset="0"/>
                <a:ea typeface="Calibri" panose="020F0502020204030204" pitchFamily="34" charset="0"/>
                <a:cs typeface="Times New Roman" panose="02020603050405020304" pitchFamily="18" charset="0"/>
              </a:rPr>
              <a:t>- Jag är en bra kompis, i stallet och även på tex sociala medier, sms osv.</a:t>
            </a:r>
          </a:p>
          <a:p>
            <a:pPr>
              <a:lnSpc>
                <a:spcPct val="107000"/>
              </a:lnSpc>
              <a:spcAft>
                <a:spcPts val="800"/>
              </a:spcAft>
            </a:pPr>
            <a:r>
              <a:rPr lang="sv-SE" sz="2200" b="1" dirty="0">
                <a:effectLst/>
                <a:latin typeface="Calibri" panose="020F0502020204030204" pitchFamily="34" charset="0"/>
                <a:ea typeface="Calibri" panose="020F0502020204030204" pitchFamily="34" charset="0"/>
                <a:cs typeface="Times New Roman" panose="02020603050405020304" pitchFamily="18" charset="0"/>
              </a:rPr>
              <a:t>- Jag medverkar inte till kränkning, mobbning och diskriminering.</a:t>
            </a:r>
          </a:p>
          <a:p>
            <a:pPr>
              <a:lnSpc>
                <a:spcPct val="107000"/>
              </a:lnSpc>
              <a:spcAft>
                <a:spcPts val="800"/>
              </a:spcAft>
            </a:pPr>
            <a:r>
              <a:rPr lang="sv-SE" sz="2200" b="1" dirty="0">
                <a:effectLst/>
                <a:latin typeface="Calibri" panose="020F0502020204030204" pitchFamily="34" charset="0"/>
                <a:ea typeface="Calibri" panose="020F0502020204030204" pitchFamily="34" charset="0"/>
                <a:cs typeface="Times New Roman" panose="02020603050405020304" pitchFamily="18" charset="0"/>
              </a:rPr>
              <a:t>- Jag vet var jag vänder mig om jag blir utsatt för </a:t>
            </a:r>
            <a:r>
              <a:rPr lang="sv-SE" sz="2200" b="1" dirty="0">
                <a:latin typeface="Calibri" panose="020F0502020204030204" pitchFamily="34" charset="0"/>
                <a:ea typeface="Calibri" panose="020F0502020204030204" pitchFamily="34" charset="0"/>
                <a:cs typeface="Times New Roman" panose="02020603050405020304" pitchFamily="18" charset="0"/>
              </a:rPr>
              <a:t>kränkning</a:t>
            </a:r>
            <a:r>
              <a:rPr lang="sv-SE" sz="2200" b="1" dirty="0">
                <a:effectLst/>
                <a:latin typeface="Calibri" panose="020F0502020204030204" pitchFamily="34" charset="0"/>
                <a:ea typeface="Calibri" panose="020F0502020204030204" pitchFamily="34" charset="0"/>
                <a:cs typeface="Times New Roman" panose="02020603050405020304" pitchFamily="18" charset="0"/>
              </a:rPr>
              <a:t>, mobbning eller diskriminering</a:t>
            </a:r>
          </a:p>
          <a:p>
            <a:endParaRPr lang="sv-SE" dirty="0"/>
          </a:p>
        </p:txBody>
      </p:sp>
      <p:sp>
        <p:nvSpPr>
          <p:cNvPr id="4" name="Platshållare för text 3">
            <a:extLst>
              <a:ext uri="{FF2B5EF4-FFF2-40B4-BE49-F238E27FC236}">
                <a16:creationId xmlns:a16="http://schemas.microsoft.com/office/drawing/2014/main" id="{DBF7D8F8-EB2D-4167-96C5-228E76DC9831}"/>
              </a:ext>
            </a:extLst>
          </p:cNvPr>
          <p:cNvSpPr>
            <a:spLocks noGrp="1"/>
          </p:cNvSpPr>
          <p:nvPr>
            <p:ph type="body" sz="half" idx="2"/>
          </p:nvPr>
        </p:nvSpPr>
        <p:spPr/>
        <p:txBody>
          <a:bodyPr/>
          <a:lstStyle/>
          <a:p>
            <a:r>
              <a:rPr lang="sv-SE" dirty="0"/>
              <a:t>Vi har ”dammat” av ridklubbens värdegrund, och nu presenterar vi det som vi tycker ska genomsyra klubben och hur vi tror att vi når dit.</a:t>
            </a:r>
          </a:p>
          <a:p>
            <a:r>
              <a:rPr lang="sv-SE" dirty="0"/>
              <a:t>Vår värdegrund är våra gemensamma regler och en ”kompass” som visar vägen i vardagen. En värdegrund där alla kan medverka och påverka.</a:t>
            </a:r>
          </a:p>
        </p:txBody>
      </p:sp>
      <p:pic>
        <p:nvPicPr>
          <p:cNvPr id="5" name="Bildobjekt 4"/>
          <p:cNvPicPr>
            <a:picLocks noChangeAspect="1"/>
          </p:cNvPicPr>
          <p:nvPr/>
        </p:nvPicPr>
        <p:blipFill>
          <a:blip r:embed="rId2"/>
          <a:stretch>
            <a:fillRect/>
          </a:stretch>
        </p:blipFill>
        <p:spPr>
          <a:xfrm>
            <a:off x="8944276" y="5086883"/>
            <a:ext cx="2231329" cy="1554615"/>
          </a:xfrm>
          <a:prstGeom prst="rect">
            <a:avLst/>
          </a:prstGeom>
        </p:spPr>
      </p:pic>
    </p:spTree>
    <p:extLst>
      <p:ext uri="{BB962C8B-B14F-4D97-AF65-F5344CB8AC3E}">
        <p14:creationId xmlns:p14="http://schemas.microsoft.com/office/powerpoint/2010/main" val="24135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74BC75-E27C-42BE-943D-A6948535C1BB}"/>
              </a:ext>
            </a:extLst>
          </p:cNvPr>
          <p:cNvSpPr>
            <a:spLocks noGrp="1"/>
          </p:cNvSpPr>
          <p:nvPr>
            <p:ph type="title"/>
          </p:nvPr>
        </p:nvSpPr>
        <p:spPr/>
        <p:txBody>
          <a:bodyPr/>
          <a:lstStyle/>
          <a:p>
            <a:r>
              <a:rPr lang="sv-SE" dirty="0"/>
              <a:t>Definition på kränkning</a:t>
            </a:r>
          </a:p>
        </p:txBody>
      </p:sp>
      <p:sp>
        <p:nvSpPr>
          <p:cNvPr id="3" name="Platshållare för innehåll 2">
            <a:extLst>
              <a:ext uri="{FF2B5EF4-FFF2-40B4-BE49-F238E27FC236}">
                <a16:creationId xmlns:a16="http://schemas.microsoft.com/office/drawing/2014/main" id="{A2DA56FD-A039-4623-B596-EF8FFA275127}"/>
              </a:ext>
            </a:extLst>
          </p:cNvPr>
          <p:cNvSpPr>
            <a:spLocks noGrp="1"/>
          </p:cNvSpPr>
          <p:nvPr>
            <p:ph idx="1"/>
          </p:nvPr>
        </p:nvSpPr>
        <p:spPr/>
        <p:txBody>
          <a:bodyPr>
            <a:normAutofit fontScale="92500" lnSpcReduction="20000"/>
          </a:bodyPr>
          <a:lstStyle/>
          <a:p>
            <a:pPr marL="0" indent="0">
              <a:lnSpc>
                <a:spcPct val="107000"/>
              </a:lnSpc>
              <a:spcAft>
                <a:spcPts val="800"/>
              </a:spcAft>
              <a:buNone/>
            </a:pPr>
            <a:r>
              <a:rPr lang="sv-SE" sz="2000" b="1" u="sng" dirty="0">
                <a:effectLst/>
                <a:latin typeface="Calibri" panose="020F0502020204030204" pitchFamily="34" charset="0"/>
                <a:ea typeface="Calibri" panose="020F0502020204030204" pitchFamily="34" charset="0"/>
                <a:cs typeface="Times New Roman" panose="02020603050405020304" pitchFamily="18" charset="0"/>
              </a:rPr>
              <a:t>Kränkning </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Vad som är en kränkande behandling måste avgöras i varje enskilt fall</a:t>
            </a:r>
          </a:p>
          <a:p>
            <a:pPr marL="342900" lvl="0" indent="-342900">
              <a:lnSpc>
                <a:spcPct val="107000"/>
              </a:lnSpc>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Kränkande behandling kan utföras av en eller flera personer och riktas mot en eller flera.</a:t>
            </a:r>
          </a:p>
          <a:p>
            <a:pPr marL="342900" lvl="0" indent="-342900">
              <a:lnSpc>
                <a:spcPct val="107000"/>
              </a:lnSpc>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En kränkning kan vara att utföra något utan sin vilja</a:t>
            </a:r>
          </a:p>
          <a:p>
            <a:pPr marL="342900" lvl="0" indent="-342900">
              <a:lnSpc>
                <a:spcPct val="107000"/>
              </a:lnSpc>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Kränkningar kan äga rum vid enstaka tillfällen eller vara systematiska och återkommande.</a:t>
            </a:r>
          </a:p>
          <a:p>
            <a:pPr marL="342900" lvl="0" indent="-342900">
              <a:lnSpc>
                <a:spcPct val="107000"/>
              </a:lnSpc>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Kränkningar kan vara synliga likaväl som dolda.</a:t>
            </a:r>
          </a:p>
          <a:p>
            <a:pPr marL="342900" lvl="0" indent="-342900">
              <a:lnSpc>
                <a:spcPct val="107000"/>
              </a:lnSpc>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Kränkande behandling kan tex vara nedsättande ord, ryktesspridning, förlöjliganden, eller slag och sparkar.</a:t>
            </a:r>
          </a:p>
          <a:p>
            <a:pPr marL="342900" lvl="0" indent="-342900">
              <a:lnSpc>
                <a:spcPct val="107000"/>
              </a:lnSpc>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Kränkningar kan även bestå av utfrysning eller hot</a:t>
            </a:r>
          </a:p>
          <a:p>
            <a:pPr marL="342900" lvl="0" indent="-342900">
              <a:lnSpc>
                <a:spcPct val="107000"/>
              </a:lnSpc>
              <a:spcAft>
                <a:spcPts val="800"/>
              </a:spcAft>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Kränkningar kan ofta förekomma på internet, tex på sociala medier</a:t>
            </a:r>
          </a:p>
        </p:txBody>
      </p:sp>
      <p:sp>
        <p:nvSpPr>
          <p:cNvPr id="4" name="Platshållare för text 3">
            <a:extLst>
              <a:ext uri="{FF2B5EF4-FFF2-40B4-BE49-F238E27FC236}">
                <a16:creationId xmlns:a16="http://schemas.microsoft.com/office/drawing/2014/main" id="{11820C83-B443-4196-B4A1-FCB174CF3AB5}"/>
              </a:ext>
            </a:extLst>
          </p:cNvPr>
          <p:cNvSpPr>
            <a:spLocks noGrp="1"/>
          </p:cNvSpPr>
          <p:nvPr>
            <p:ph type="body" sz="half" idx="2"/>
          </p:nvPr>
        </p:nvSpPr>
        <p:spPr/>
        <p:txBody>
          <a:bodyPr/>
          <a:lstStyle/>
          <a:p>
            <a:r>
              <a:rPr lang="sv-SE" dirty="0"/>
              <a:t>Det här är exempel på kränkning, med det kan naturligtvis finnas mer.</a:t>
            </a:r>
          </a:p>
        </p:txBody>
      </p:sp>
    </p:spTree>
    <p:extLst>
      <p:ext uri="{BB962C8B-B14F-4D97-AF65-F5344CB8AC3E}">
        <p14:creationId xmlns:p14="http://schemas.microsoft.com/office/powerpoint/2010/main" val="516963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3C8494-A1F5-42CA-887A-55BF45808D22}"/>
              </a:ext>
            </a:extLst>
          </p:cNvPr>
          <p:cNvSpPr>
            <a:spLocks noGrp="1"/>
          </p:cNvSpPr>
          <p:nvPr>
            <p:ph type="title"/>
          </p:nvPr>
        </p:nvSpPr>
        <p:spPr/>
        <p:txBody>
          <a:bodyPr/>
          <a:lstStyle/>
          <a:p>
            <a:r>
              <a:rPr lang="sv-SE" dirty="0"/>
              <a:t>Definition på mobbning</a:t>
            </a:r>
          </a:p>
        </p:txBody>
      </p:sp>
      <p:sp>
        <p:nvSpPr>
          <p:cNvPr id="3" name="Platshållare för innehåll 2">
            <a:extLst>
              <a:ext uri="{FF2B5EF4-FFF2-40B4-BE49-F238E27FC236}">
                <a16:creationId xmlns:a16="http://schemas.microsoft.com/office/drawing/2014/main" id="{8FA9404A-CEA3-4764-B29B-580859317C77}"/>
              </a:ext>
            </a:extLst>
          </p:cNvPr>
          <p:cNvSpPr>
            <a:spLocks noGrp="1"/>
          </p:cNvSpPr>
          <p:nvPr>
            <p:ph idx="1"/>
          </p:nvPr>
        </p:nvSpPr>
        <p:spPr/>
        <p:txBody>
          <a:bodyPr/>
          <a:lstStyle/>
          <a:p>
            <a:pPr marL="0" indent="0">
              <a:lnSpc>
                <a:spcPct val="107000"/>
              </a:lnSpc>
              <a:spcAft>
                <a:spcPts val="800"/>
              </a:spcAft>
              <a:buNone/>
            </a:pPr>
            <a:r>
              <a:rPr lang="sv-SE" sz="2000" b="1" u="sng" dirty="0">
                <a:effectLst/>
                <a:latin typeface="Calibri" panose="020F0502020204030204" pitchFamily="34" charset="0"/>
                <a:ea typeface="Calibri" panose="020F0502020204030204" pitchFamily="34" charset="0"/>
                <a:cs typeface="Times New Roman" panose="02020603050405020304" pitchFamily="18" charset="0"/>
              </a:rPr>
              <a:t>Mobbning </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Calibri" panose="020F0502020204030204" pitchFamily="34" charset="0"/>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Mobbning är när någon blir dåligt behandlad av samma person/personer flera gånger</a:t>
            </a:r>
          </a:p>
          <a:p>
            <a:pPr marL="342900" lvl="0" indent="-342900">
              <a:lnSpc>
                <a:spcPct val="107000"/>
              </a:lnSpc>
              <a:buFont typeface="Calibri" panose="020F0502020204030204" pitchFamily="34" charset="0"/>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Mobbning kan tex vara elaka ord, viskningar, blickar och skratt</a:t>
            </a:r>
          </a:p>
          <a:p>
            <a:pPr marL="342900" lvl="0" indent="-342900">
              <a:lnSpc>
                <a:spcPct val="107000"/>
              </a:lnSpc>
              <a:buFont typeface="Calibri" panose="020F0502020204030204" pitchFamily="34" charset="0"/>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Mobbning är om någon blir utfryst och aldrig får vara med</a:t>
            </a:r>
          </a:p>
          <a:p>
            <a:pPr marL="342900" lvl="0" indent="-342900">
              <a:lnSpc>
                <a:spcPct val="107000"/>
              </a:lnSpc>
              <a:buFont typeface="Calibri" panose="020F0502020204030204" pitchFamily="34" charset="0"/>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Mobbning är också att sprida rykten om någon eller att lägga upp kränkande bilder och ord på nätet </a:t>
            </a:r>
          </a:p>
          <a:p>
            <a:pPr marL="342900" lvl="0" indent="-342900">
              <a:lnSpc>
                <a:spcPct val="107000"/>
              </a:lnSpc>
              <a:spcAft>
                <a:spcPts val="800"/>
              </a:spcAft>
              <a:buFont typeface="Calibri" panose="020F0502020204030204" pitchFamily="34" charset="0"/>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Mobbing är om någon mår dåligt av det som händer</a:t>
            </a:r>
          </a:p>
        </p:txBody>
      </p:sp>
      <p:sp>
        <p:nvSpPr>
          <p:cNvPr id="4" name="Platshållare för text 3">
            <a:extLst>
              <a:ext uri="{FF2B5EF4-FFF2-40B4-BE49-F238E27FC236}">
                <a16:creationId xmlns:a16="http://schemas.microsoft.com/office/drawing/2014/main" id="{0C76C3EC-78B4-4E30-99FA-350809B9CC2A}"/>
              </a:ext>
            </a:extLst>
          </p:cNvPr>
          <p:cNvSpPr>
            <a:spLocks noGrp="1"/>
          </p:cNvSpPr>
          <p:nvPr>
            <p:ph type="body" sz="half" idx="2"/>
          </p:nvPr>
        </p:nvSpPr>
        <p:spPr/>
        <p:txBody>
          <a:bodyPr/>
          <a:lstStyle/>
          <a:p>
            <a:r>
              <a:rPr lang="sv-SE" dirty="0"/>
              <a:t>Exempel på mobbning, men kan absolut finnas fler.</a:t>
            </a:r>
          </a:p>
        </p:txBody>
      </p:sp>
    </p:spTree>
    <p:extLst>
      <p:ext uri="{BB962C8B-B14F-4D97-AF65-F5344CB8AC3E}">
        <p14:creationId xmlns:p14="http://schemas.microsoft.com/office/powerpoint/2010/main" val="2115653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4ECDE05-AE8C-4755-AA21-453E1B7F9166}"/>
              </a:ext>
            </a:extLst>
          </p:cNvPr>
          <p:cNvSpPr>
            <a:spLocks noGrp="1"/>
          </p:cNvSpPr>
          <p:nvPr>
            <p:ph type="title"/>
          </p:nvPr>
        </p:nvSpPr>
        <p:spPr/>
        <p:txBody>
          <a:bodyPr>
            <a:normAutofit fontScale="90000"/>
          </a:bodyPr>
          <a:lstStyle/>
          <a:p>
            <a:r>
              <a:rPr lang="sv-SE" dirty="0"/>
              <a:t>Definition på diskriminering</a:t>
            </a:r>
          </a:p>
        </p:txBody>
      </p:sp>
      <p:sp>
        <p:nvSpPr>
          <p:cNvPr id="3" name="Platshållare för innehåll 2">
            <a:extLst>
              <a:ext uri="{FF2B5EF4-FFF2-40B4-BE49-F238E27FC236}">
                <a16:creationId xmlns:a16="http://schemas.microsoft.com/office/drawing/2014/main" id="{7A49CCBA-7249-466E-9B3D-458330127529}"/>
              </a:ext>
            </a:extLst>
          </p:cNvPr>
          <p:cNvSpPr>
            <a:spLocks noGrp="1"/>
          </p:cNvSpPr>
          <p:nvPr>
            <p:ph idx="1"/>
          </p:nvPr>
        </p:nvSpPr>
        <p:spPr/>
        <p:txBody>
          <a:bodyPr>
            <a:normAutofit lnSpcReduction="10000"/>
          </a:bodyPr>
          <a:lstStyle/>
          <a:p>
            <a:pPr marL="0" indent="0">
              <a:lnSpc>
                <a:spcPct val="107000"/>
              </a:lnSpc>
              <a:spcAft>
                <a:spcPts val="800"/>
              </a:spcAft>
              <a:buNone/>
            </a:pPr>
            <a:r>
              <a:rPr lang="sv-SE" sz="2000" b="1" u="sng" dirty="0">
                <a:effectLst/>
                <a:latin typeface="Calibri" panose="020F0502020204030204" pitchFamily="34" charset="0"/>
                <a:ea typeface="Calibri" panose="020F0502020204030204" pitchFamily="34" charset="0"/>
                <a:cs typeface="Times New Roman" panose="02020603050405020304" pitchFamily="18" charset="0"/>
              </a:rPr>
              <a:t>Diskriminering </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sv-SE" sz="2000" dirty="0">
                <a:effectLst/>
                <a:latin typeface="Calibri" panose="020F0502020204030204" pitchFamily="34" charset="0"/>
                <a:ea typeface="Calibri" panose="020F0502020204030204" pitchFamily="34" charset="0"/>
                <a:cs typeface="Times New Roman" panose="02020603050405020304" pitchFamily="18" charset="0"/>
              </a:rPr>
              <a:t>Diskriminering är att behandlas sämre än andra i samma situation på grund av någon av de så kallade diskrimineringsgrunderna</a:t>
            </a:r>
          </a:p>
          <a:p>
            <a:pPr marL="342900" lvl="0" indent="-342900">
              <a:lnSpc>
                <a:spcPct val="107000"/>
              </a:lnSpc>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Ditt kön</a:t>
            </a:r>
          </a:p>
          <a:p>
            <a:pPr marL="342900" lvl="0" indent="-342900">
              <a:lnSpc>
                <a:spcPct val="107000"/>
              </a:lnSpc>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Din ålder</a:t>
            </a:r>
          </a:p>
          <a:p>
            <a:pPr marL="342900" lvl="0" indent="-342900">
              <a:lnSpc>
                <a:spcPct val="107000"/>
              </a:lnSpc>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Din sexuella läggning</a:t>
            </a:r>
          </a:p>
          <a:p>
            <a:pPr marL="342900" lvl="0" indent="-342900">
              <a:lnSpc>
                <a:spcPct val="107000"/>
              </a:lnSpc>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Din religion eller annan trosuppfattning</a:t>
            </a:r>
          </a:p>
          <a:p>
            <a:pPr marL="342900" lvl="0" indent="-342900">
              <a:lnSpc>
                <a:spcPct val="107000"/>
              </a:lnSpc>
              <a:spcAft>
                <a:spcPts val="800"/>
              </a:spcAft>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Att du har en funktionsnedsättning</a:t>
            </a:r>
          </a:p>
          <a:p>
            <a:pPr marL="342900" lvl="0" indent="-342900">
              <a:lnSpc>
                <a:spcPct val="107000"/>
              </a:lnSpc>
              <a:spcAft>
                <a:spcPts val="800"/>
              </a:spcAft>
              <a:buFont typeface="Symbol" panose="05050102010706020507" pitchFamily="18" charset="2"/>
              <a:buChar char=""/>
            </a:pPr>
            <a:r>
              <a:rPr lang="sv-SE" sz="2000" dirty="0">
                <a:effectLst/>
                <a:latin typeface="Calibri" panose="020F0502020204030204" pitchFamily="34" charset="0"/>
                <a:ea typeface="Calibri" panose="020F0502020204030204" pitchFamily="34" charset="0"/>
                <a:cs typeface="Times New Roman" panose="02020603050405020304" pitchFamily="18" charset="0"/>
              </a:rPr>
              <a:t>Att du kommer från ett visst land eller har en särskild bakgrund eller hudfärg</a:t>
            </a:r>
          </a:p>
        </p:txBody>
      </p:sp>
      <p:sp>
        <p:nvSpPr>
          <p:cNvPr id="4" name="Platshållare för text 3">
            <a:extLst>
              <a:ext uri="{FF2B5EF4-FFF2-40B4-BE49-F238E27FC236}">
                <a16:creationId xmlns:a16="http://schemas.microsoft.com/office/drawing/2014/main" id="{835F179D-5787-4443-83C2-943A837B836B}"/>
              </a:ext>
            </a:extLst>
          </p:cNvPr>
          <p:cNvSpPr>
            <a:spLocks noGrp="1"/>
          </p:cNvSpPr>
          <p:nvPr>
            <p:ph type="body" sz="half" idx="2"/>
          </p:nvPr>
        </p:nvSpPr>
        <p:spPr/>
        <p:txBody>
          <a:bodyPr/>
          <a:lstStyle/>
          <a:p>
            <a:r>
              <a:rPr lang="sv-SE" dirty="0"/>
              <a:t>Exempel på diskriminering, men kan absolut finnas fler.</a:t>
            </a:r>
          </a:p>
        </p:txBody>
      </p:sp>
    </p:spTree>
    <p:extLst>
      <p:ext uri="{BB962C8B-B14F-4D97-AF65-F5344CB8AC3E}">
        <p14:creationId xmlns:p14="http://schemas.microsoft.com/office/powerpoint/2010/main" val="3195969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774F33-32FC-4585-ACA6-7934F4218E98}"/>
              </a:ext>
            </a:extLst>
          </p:cNvPr>
          <p:cNvSpPr>
            <a:spLocks noGrp="1"/>
          </p:cNvSpPr>
          <p:nvPr>
            <p:ph type="title"/>
          </p:nvPr>
        </p:nvSpPr>
        <p:spPr/>
        <p:txBody>
          <a:bodyPr>
            <a:noAutofit/>
          </a:bodyPr>
          <a:lstStyle/>
          <a:p>
            <a:r>
              <a:rPr lang="sv-SE" sz="1800" b="1" dirty="0">
                <a:effectLst/>
                <a:latin typeface="+mn-lt"/>
                <a:ea typeface="Calibri" panose="020F0502020204030204" pitchFamily="34" charset="0"/>
                <a:cs typeface="Calibri" panose="020F0502020204030204" pitchFamily="34" charset="0"/>
              </a:rPr>
              <a:t>Vad gör vi Om detta trots allt händer?</a:t>
            </a:r>
            <a:br>
              <a:rPr lang="sv-SE" sz="1800" b="1" dirty="0">
                <a:effectLst/>
                <a:latin typeface="+mn-lt"/>
                <a:ea typeface="Calibri" panose="020F0502020204030204" pitchFamily="34" charset="0"/>
                <a:cs typeface="Calibri" panose="020F0502020204030204" pitchFamily="34" charset="0"/>
              </a:rPr>
            </a:br>
            <a:br>
              <a:rPr lang="sv-SE" sz="1800" b="1" dirty="0">
                <a:effectLst/>
                <a:latin typeface="+mn-lt"/>
                <a:ea typeface="Calibri" panose="020F0502020204030204" pitchFamily="34" charset="0"/>
                <a:cs typeface="Calibri" panose="020F0502020204030204" pitchFamily="34" charset="0"/>
              </a:rPr>
            </a:br>
            <a:r>
              <a:rPr lang="sv-SE" sz="1800" b="1" dirty="0">
                <a:effectLst/>
                <a:latin typeface="+mn-lt"/>
                <a:ea typeface="Calibri" panose="020F0502020204030204" pitchFamily="34" charset="0"/>
                <a:cs typeface="Calibri" panose="020F0502020204030204" pitchFamily="34" charset="0"/>
              </a:rPr>
              <a:t>Anmälan kan göras till verksamhetschef eller någon i styrelsen eller </a:t>
            </a:r>
            <a:r>
              <a:rPr lang="sv-SE" sz="1800" b="1" dirty="0" err="1">
                <a:effectLst/>
                <a:latin typeface="+mn-lt"/>
                <a:ea typeface="Calibri" panose="020F0502020204030204" pitchFamily="34" charset="0"/>
                <a:cs typeface="Calibri" panose="020F0502020204030204" pitchFamily="34" charset="0"/>
              </a:rPr>
              <a:t>us</a:t>
            </a:r>
            <a:r>
              <a:rPr lang="sv-SE" sz="1800" b="1" dirty="0">
                <a:latin typeface="+mn-lt"/>
                <a:ea typeface="Calibri" panose="020F0502020204030204" pitchFamily="34" charset="0"/>
                <a:cs typeface="Calibri" panose="020F0502020204030204" pitchFamily="34" charset="0"/>
              </a:rPr>
              <a:t>, </a:t>
            </a:r>
            <a:r>
              <a:rPr lang="sv-SE" sz="1800" b="1" dirty="0">
                <a:effectLst/>
                <a:latin typeface="+mn-lt"/>
                <a:ea typeface="Calibri" panose="020F0502020204030204" pitchFamily="34" charset="0"/>
                <a:cs typeface="Calibri" panose="020F0502020204030204" pitchFamily="34" charset="0"/>
              </a:rPr>
              <a:t>då använder vi oss av åtgärdstrappan för barn eller vuxna.</a:t>
            </a:r>
            <a:br>
              <a:rPr lang="sv-SE" sz="1800" b="1" dirty="0">
                <a:effectLst/>
                <a:latin typeface="+mn-lt"/>
                <a:ea typeface="Calibri" panose="020F0502020204030204" pitchFamily="34" charset="0"/>
                <a:cs typeface="Calibri" panose="020F0502020204030204" pitchFamily="34" charset="0"/>
              </a:rPr>
            </a:br>
            <a:br>
              <a:rPr lang="sv-SE" sz="1800" b="1" dirty="0">
                <a:effectLst/>
                <a:latin typeface="+mn-lt"/>
                <a:ea typeface="Calibri" panose="020F0502020204030204" pitchFamily="34" charset="0"/>
                <a:cs typeface="Calibri" panose="020F0502020204030204" pitchFamily="34" charset="0"/>
              </a:rPr>
            </a:br>
            <a:r>
              <a:rPr lang="sv-SE" sz="1800" b="1" dirty="0">
                <a:effectLst/>
                <a:latin typeface="+mn-lt"/>
                <a:ea typeface="Calibri" panose="020F0502020204030204" pitchFamily="34" charset="0"/>
                <a:cs typeface="Calibri" panose="020F0502020204030204" pitchFamily="34" charset="0"/>
              </a:rPr>
              <a:t>klagomål på verksamheten görs via klagomålsblanketten.</a:t>
            </a:r>
            <a:br>
              <a:rPr lang="sv-SE" sz="1800" b="1" dirty="0">
                <a:effectLst/>
                <a:latin typeface="+mn-lt"/>
                <a:ea typeface="Calibri" panose="020F0502020204030204" pitchFamily="34" charset="0"/>
                <a:cs typeface="Calibri" panose="020F0502020204030204" pitchFamily="34" charset="0"/>
              </a:rPr>
            </a:br>
            <a:endParaRPr lang="sv-SE" sz="1800" b="1" dirty="0">
              <a:latin typeface="+mn-lt"/>
            </a:endParaRPr>
          </a:p>
        </p:txBody>
      </p:sp>
      <p:pic>
        <p:nvPicPr>
          <p:cNvPr id="7" name="Bildobjekt 6"/>
          <p:cNvPicPr>
            <a:picLocks noChangeAspect="1"/>
          </p:cNvPicPr>
          <p:nvPr/>
        </p:nvPicPr>
        <p:blipFill>
          <a:blip r:embed="rId2"/>
          <a:stretch>
            <a:fillRect/>
          </a:stretch>
        </p:blipFill>
        <p:spPr>
          <a:xfrm>
            <a:off x="765785" y="2238269"/>
            <a:ext cx="5212532" cy="3889585"/>
          </a:xfrm>
          <a:prstGeom prst="rect">
            <a:avLst/>
          </a:prstGeom>
        </p:spPr>
      </p:pic>
      <p:pic>
        <p:nvPicPr>
          <p:cNvPr id="11" name="Bildobjekt 10"/>
          <p:cNvPicPr>
            <a:picLocks noChangeAspect="1"/>
          </p:cNvPicPr>
          <p:nvPr/>
        </p:nvPicPr>
        <p:blipFill>
          <a:blip r:embed="rId3"/>
          <a:stretch>
            <a:fillRect/>
          </a:stretch>
        </p:blipFill>
        <p:spPr>
          <a:xfrm>
            <a:off x="6188336" y="2238269"/>
            <a:ext cx="5224725" cy="3840813"/>
          </a:xfrm>
          <a:prstGeom prst="rect">
            <a:avLst/>
          </a:prstGeom>
        </p:spPr>
      </p:pic>
    </p:spTree>
    <p:extLst>
      <p:ext uri="{BB962C8B-B14F-4D97-AF65-F5344CB8AC3E}">
        <p14:creationId xmlns:p14="http://schemas.microsoft.com/office/powerpoint/2010/main" val="5537681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592C8B-72B8-4191-AD3A-654A3328CF66}"/>
              </a:ext>
            </a:extLst>
          </p:cNvPr>
          <p:cNvSpPr>
            <a:spLocks noGrp="1"/>
          </p:cNvSpPr>
          <p:nvPr>
            <p:ph type="title"/>
          </p:nvPr>
        </p:nvSpPr>
        <p:spPr/>
        <p:txBody>
          <a:bodyPr>
            <a:normAutofit fontScale="90000"/>
          </a:bodyPr>
          <a:lstStyle/>
          <a:p>
            <a:pPr algn="ctr"/>
            <a:r>
              <a:rPr lang="sv-SE" dirty="0"/>
              <a:t>Med hästar i fokus bygger vi stallets ledord</a:t>
            </a:r>
          </a:p>
        </p:txBody>
      </p:sp>
      <p:sp>
        <p:nvSpPr>
          <p:cNvPr id="3" name="Platshållare för innehåll 2">
            <a:extLst>
              <a:ext uri="{FF2B5EF4-FFF2-40B4-BE49-F238E27FC236}">
                <a16:creationId xmlns:a16="http://schemas.microsoft.com/office/drawing/2014/main" id="{8DE003CD-C89E-427C-90B7-3FC4587A3116}"/>
              </a:ext>
            </a:extLst>
          </p:cNvPr>
          <p:cNvSpPr>
            <a:spLocks noGrp="1"/>
          </p:cNvSpPr>
          <p:nvPr>
            <p:ph idx="1"/>
          </p:nvPr>
        </p:nvSpPr>
        <p:spPr/>
        <p:txBody>
          <a:bodyPr/>
          <a:lstStyle/>
          <a:p>
            <a:r>
              <a:rPr lang="sv-SE" b="1" dirty="0"/>
              <a:t>H</a:t>
            </a:r>
            <a:r>
              <a:rPr lang="sv-SE" dirty="0"/>
              <a:t>älsa</a:t>
            </a:r>
            <a:br>
              <a:rPr lang="sv-SE" dirty="0"/>
            </a:br>
            <a:endParaRPr lang="sv-SE" dirty="0"/>
          </a:p>
          <a:p>
            <a:r>
              <a:rPr lang="sv-SE" b="1" dirty="0"/>
              <a:t>Ä</a:t>
            </a:r>
            <a:r>
              <a:rPr lang="sv-SE" dirty="0"/>
              <a:t>rlighet/trygghet</a:t>
            </a:r>
            <a:br>
              <a:rPr lang="sv-SE" dirty="0"/>
            </a:br>
            <a:endParaRPr lang="sv-SE" dirty="0"/>
          </a:p>
          <a:p>
            <a:r>
              <a:rPr lang="sv-SE" b="1" dirty="0"/>
              <a:t>S</a:t>
            </a:r>
            <a:r>
              <a:rPr lang="sv-SE" dirty="0"/>
              <a:t>koj/engagemang</a:t>
            </a:r>
            <a:br>
              <a:rPr lang="sv-SE" dirty="0"/>
            </a:br>
            <a:endParaRPr lang="sv-SE" dirty="0"/>
          </a:p>
          <a:p>
            <a:r>
              <a:rPr lang="sv-SE" b="1" dirty="0"/>
              <a:t>T</a:t>
            </a:r>
            <a:r>
              <a:rPr lang="sv-SE" dirty="0"/>
              <a:t>illsammans</a:t>
            </a:r>
            <a:br>
              <a:rPr lang="sv-SE" dirty="0"/>
            </a:br>
            <a:endParaRPr lang="sv-SE" dirty="0"/>
          </a:p>
          <a:p>
            <a:r>
              <a:rPr lang="sv-SE" b="1" dirty="0"/>
              <a:t>A</a:t>
            </a:r>
            <a:r>
              <a:rPr lang="sv-SE" dirty="0"/>
              <a:t>nsvar</a:t>
            </a:r>
            <a:br>
              <a:rPr lang="sv-SE" dirty="0"/>
            </a:br>
            <a:endParaRPr lang="sv-SE" dirty="0"/>
          </a:p>
          <a:p>
            <a:r>
              <a:rPr lang="sv-SE" b="1" dirty="0"/>
              <a:t>R</a:t>
            </a:r>
            <a:r>
              <a:rPr lang="sv-SE" dirty="0"/>
              <a:t>espekt</a:t>
            </a:r>
          </a:p>
        </p:txBody>
      </p:sp>
      <p:sp>
        <p:nvSpPr>
          <p:cNvPr id="4" name="textruta 3">
            <a:extLst>
              <a:ext uri="{FF2B5EF4-FFF2-40B4-BE49-F238E27FC236}">
                <a16:creationId xmlns:a16="http://schemas.microsoft.com/office/drawing/2014/main" id="{173C3AFB-7138-487F-BF06-8999DB75BA6B}"/>
              </a:ext>
            </a:extLst>
          </p:cNvPr>
          <p:cNvSpPr txBox="1"/>
          <p:nvPr/>
        </p:nvSpPr>
        <p:spPr>
          <a:xfrm>
            <a:off x="5008880" y="2121408"/>
            <a:ext cx="6113272" cy="4955203"/>
          </a:xfrm>
          <a:prstGeom prst="rect">
            <a:avLst/>
          </a:prstGeom>
          <a:noFill/>
        </p:spPr>
        <p:txBody>
          <a:bodyPr wrap="square" rtlCol="0">
            <a:spAutoFit/>
          </a:bodyPr>
          <a:lstStyle/>
          <a:p>
            <a:r>
              <a:rPr lang="sv-SE" sz="1400" dirty="0"/>
              <a:t>Vi ser till att hälsan på stallet är på topp! (Hej, ögonkontakt, lyssna, bekräfta, beröm!)Jag mår bra om min kamrat/medmänniska mår bra.</a:t>
            </a:r>
          </a:p>
          <a:p>
            <a:endParaRPr lang="sv-SE" sz="1400" dirty="0"/>
          </a:p>
          <a:p>
            <a:r>
              <a:rPr lang="sv-SE" sz="1400" dirty="0"/>
              <a:t>Vi bygger ärlighet/trygghet genom att vara en god förebild! Är jag ärlig? Tänker jag efter innan jag säger nåt och står jag för det jag säger? (ingenting är bra, du jobbar inte rätt, det är fel osv…vem avgör det?)</a:t>
            </a:r>
          </a:p>
          <a:p>
            <a:endParaRPr lang="sv-SE" sz="1400" dirty="0"/>
          </a:p>
          <a:p>
            <a:r>
              <a:rPr lang="sv-SE" sz="1400" dirty="0"/>
              <a:t>Skoj! Vi sprider glädje och gemenskap. Vi hittar på roliga saker och ger varandra feedback och beröm.</a:t>
            </a:r>
            <a:br>
              <a:rPr lang="sv-SE" sz="1400" dirty="0"/>
            </a:br>
            <a:endParaRPr lang="sv-SE" sz="1400" dirty="0"/>
          </a:p>
          <a:p>
            <a:r>
              <a:rPr lang="sv-SE" sz="1400" dirty="0"/>
              <a:t>Vi blir bäst tillsammans – vi känsla, gör saker tillsammans, är schysta och skapar förutsättningar för varandra att lyckas</a:t>
            </a:r>
          </a:p>
          <a:p>
            <a:endParaRPr lang="sv-SE" sz="1400" dirty="0"/>
          </a:p>
          <a:p>
            <a:r>
              <a:rPr lang="sv-SE" sz="1400" dirty="0"/>
              <a:t>Vems ansvar är det? Vi alla ansvarar för miljön tillsammans. Vi kommer på våra tilldelade pass. Vi ser till att hästar och människor har det bra. Vi gör det vi ska och det lilla extra.</a:t>
            </a:r>
          </a:p>
          <a:p>
            <a:endParaRPr lang="sv-SE" sz="1400" dirty="0"/>
          </a:p>
          <a:p>
            <a:r>
              <a:rPr lang="sv-SE" sz="1400" dirty="0"/>
              <a:t>Vi respekterar varandra och varandras åsikter!</a:t>
            </a:r>
          </a:p>
          <a:p>
            <a:r>
              <a:rPr lang="sv-SE" sz="1400" dirty="0"/>
              <a:t>Vi står upp när något är orätt. Viktigt ATT man säger, men också HUR man säger.</a:t>
            </a:r>
          </a:p>
          <a:p>
            <a:endParaRPr lang="sv-SE" dirty="0"/>
          </a:p>
          <a:p>
            <a:endParaRPr lang="sv-SE" dirty="0"/>
          </a:p>
        </p:txBody>
      </p:sp>
    </p:spTree>
    <p:extLst>
      <p:ext uri="{BB962C8B-B14F-4D97-AF65-F5344CB8AC3E}">
        <p14:creationId xmlns:p14="http://schemas.microsoft.com/office/powerpoint/2010/main" val="125823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 calcmode="lin" valueType="num">
                                      <p:cBhvr additive="base">
                                        <p:cTn id="4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 calcmode="lin" valueType="num">
                                      <p:cBhvr additive="base">
                                        <p:cTn id="4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additive="base">
                                        <p:cTn id="5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7" end="7"/>
                                            </p:txEl>
                                          </p:spTgt>
                                        </p:tgtEl>
                                        <p:attrNameLst>
                                          <p:attrName>style.visibility</p:attrName>
                                        </p:attrNameLst>
                                      </p:cBhvr>
                                      <p:to>
                                        <p:strVal val="visible"/>
                                      </p:to>
                                    </p:set>
                                    <p:anim calcmode="lin" valueType="num">
                                      <p:cBhvr additive="base">
                                        <p:cTn id="6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5" end="5"/>
                                            </p:txEl>
                                          </p:spTgt>
                                        </p:tgtEl>
                                        <p:attrNameLst>
                                          <p:attrName>style.visibility</p:attrName>
                                        </p:attrNameLst>
                                      </p:cBhvr>
                                      <p:to>
                                        <p:strVal val="visible"/>
                                      </p:to>
                                    </p:set>
                                    <p:anim calcmode="lin" valueType="num">
                                      <p:cBhvr additive="base">
                                        <p:cTn id="6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9" end="9"/>
                                            </p:txEl>
                                          </p:spTgt>
                                        </p:tgtEl>
                                        <p:attrNameLst>
                                          <p:attrName>style.visibility</p:attrName>
                                        </p:attrNameLst>
                                      </p:cBhvr>
                                      <p:to>
                                        <p:strVal val="visible"/>
                                      </p:to>
                                    </p:set>
                                    <p:anim calcmode="lin" valueType="num">
                                      <p:cBhvr additive="base">
                                        <p:cTn id="7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10" end="10"/>
                                            </p:txEl>
                                          </p:spTgt>
                                        </p:tgtEl>
                                        <p:attrNameLst>
                                          <p:attrName>style.visibility</p:attrName>
                                        </p:attrNameLst>
                                      </p:cBhvr>
                                      <p:to>
                                        <p:strVal val="visible"/>
                                      </p:to>
                                    </p:set>
                                    <p:anim calcmode="lin" valueType="num">
                                      <p:cBhvr additive="base">
                                        <p:cTn id="79"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877038D-45A1-4AD9-9DE5-CCEBC27A712E}"/>
              </a:ext>
            </a:extLst>
          </p:cNvPr>
          <p:cNvSpPr>
            <a:spLocks noGrp="1"/>
          </p:cNvSpPr>
          <p:nvPr>
            <p:ph type="title"/>
          </p:nvPr>
        </p:nvSpPr>
        <p:spPr/>
        <p:txBody>
          <a:bodyPr>
            <a:normAutofit fontScale="90000"/>
          </a:bodyPr>
          <a:lstStyle/>
          <a:p>
            <a:r>
              <a:rPr lang="sv-SE" dirty="0"/>
              <a:t>stallets ”fair play rider” kan alla vara! Hur?</a:t>
            </a:r>
          </a:p>
        </p:txBody>
      </p:sp>
      <p:sp>
        <p:nvSpPr>
          <p:cNvPr id="3" name="Platshållare för innehåll 2">
            <a:extLst>
              <a:ext uri="{FF2B5EF4-FFF2-40B4-BE49-F238E27FC236}">
                <a16:creationId xmlns:a16="http://schemas.microsoft.com/office/drawing/2014/main" id="{17A199FA-9A5C-4C42-9A0B-86516F62C758}"/>
              </a:ext>
            </a:extLst>
          </p:cNvPr>
          <p:cNvSpPr>
            <a:spLocks noGrp="1"/>
          </p:cNvSpPr>
          <p:nvPr>
            <p:ph idx="1"/>
          </p:nvPr>
        </p:nvSpPr>
        <p:spPr>
          <a:xfrm>
            <a:off x="1069848" y="2172208"/>
            <a:ext cx="10058400" cy="4050792"/>
          </a:xfrm>
        </p:spPr>
        <p:txBody>
          <a:bodyPr>
            <a:normAutofit fontScale="92500" lnSpcReduction="10000"/>
          </a:bodyPr>
          <a:lstStyle/>
          <a:p>
            <a:pPr marL="342900" indent="-342900">
              <a:buFont typeface="Arial" panose="020B0604020202020204" pitchFamily="34" charset="0"/>
              <a:buChar char="•"/>
            </a:pPr>
            <a:r>
              <a:rPr lang="sv-SE" dirty="0"/>
              <a:t>Bra kompis till både människa och häst</a:t>
            </a:r>
          </a:p>
          <a:p>
            <a:pPr marL="342900" indent="-342900">
              <a:buFont typeface="Arial" panose="020B0604020202020204" pitchFamily="34" charset="0"/>
              <a:buChar char="•"/>
            </a:pPr>
            <a:r>
              <a:rPr lang="sv-SE" dirty="0"/>
              <a:t>Följer regler</a:t>
            </a:r>
          </a:p>
          <a:p>
            <a:pPr marL="342900" indent="-342900">
              <a:buFont typeface="Arial" panose="020B0604020202020204" pitchFamily="34" charset="0"/>
              <a:buChar char="•"/>
            </a:pPr>
            <a:r>
              <a:rPr lang="sv-SE" dirty="0"/>
              <a:t>Är en bra vinnare och förlorare</a:t>
            </a:r>
          </a:p>
          <a:p>
            <a:pPr marL="342900" indent="-342900">
              <a:buFont typeface="Arial" panose="020B0604020202020204" pitchFamily="34" charset="0"/>
              <a:buChar char="•"/>
            </a:pPr>
            <a:r>
              <a:rPr lang="sv-SE" dirty="0"/>
              <a:t>Bidrar till positiv stämning både i stall och på tävlingsbanan</a:t>
            </a:r>
          </a:p>
          <a:p>
            <a:pPr marL="342900" indent="-342900">
              <a:buFont typeface="Arial" panose="020B0604020202020204" pitchFamily="34" charset="0"/>
              <a:buChar char="•"/>
            </a:pPr>
            <a:r>
              <a:rPr lang="sv-SE" dirty="0"/>
              <a:t>Låter alla vara med</a:t>
            </a:r>
          </a:p>
          <a:p>
            <a:pPr marL="342900" indent="-342900">
              <a:buFont typeface="Arial" panose="020B0604020202020204" pitchFamily="34" charset="0"/>
              <a:buChar char="•"/>
            </a:pPr>
            <a:r>
              <a:rPr lang="sv-SE" dirty="0"/>
              <a:t>Använder ett uppmuntrande språk</a:t>
            </a:r>
          </a:p>
          <a:p>
            <a:pPr marL="342900" indent="-342900">
              <a:buFont typeface="Arial" panose="020B0604020202020204" pitchFamily="34" charset="0"/>
              <a:buChar char="•"/>
            </a:pPr>
            <a:r>
              <a:rPr lang="sv-SE" dirty="0"/>
              <a:t>Respekterar olikheter</a:t>
            </a:r>
          </a:p>
          <a:p>
            <a:pPr marL="0" indent="0">
              <a:buNone/>
            </a:pPr>
            <a:endParaRPr lang="sv-SE" dirty="0"/>
          </a:p>
          <a:p>
            <a:pPr marL="0" indent="0">
              <a:buNone/>
            </a:pPr>
            <a:r>
              <a:rPr lang="sv-SE" dirty="0"/>
              <a:t>Fair play betyder ärlig, schysst och hjälpsam, men också att man tar avstånd från fusk våld och mobbing. En fair play rider ska vilja vara en god förebild och ha ett förhållningssätt som ligger väl i linje med KRKs värdegrund och ledord.</a:t>
            </a:r>
          </a:p>
          <a:p>
            <a:pPr marL="0" indent="0">
              <a:buNone/>
            </a:pPr>
            <a:endParaRPr lang="sv-SE" dirty="0"/>
          </a:p>
          <a:p>
            <a:pPr marL="0" indent="0">
              <a:buNone/>
            </a:pPr>
            <a:endParaRPr lang="sv-SE" dirty="0"/>
          </a:p>
        </p:txBody>
      </p:sp>
    </p:spTree>
    <p:extLst>
      <p:ext uri="{BB962C8B-B14F-4D97-AF65-F5344CB8AC3E}">
        <p14:creationId xmlns:p14="http://schemas.microsoft.com/office/powerpoint/2010/main" val="16892900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äslag">
  <a:themeElements>
    <a:clrScheme name="Träslag">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räslag">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äslag">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TM03090434[[fn=Träslag]]</Template>
  <TotalTime>549</TotalTime>
  <Words>863</Words>
  <Application>Microsoft Office PowerPoint</Application>
  <PresentationFormat>Bredbild</PresentationFormat>
  <Paragraphs>91</Paragraphs>
  <Slides>10</Slides>
  <Notes>2</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10</vt:i4>
      </vt:variant>
    </vt:vector>
  </HeadingPairs>
  <TitlesOfParts>
    <vt:vector size="17" baseType="lpstr">
      <vt:lpstr>Arial</vt:lpstr>
      <vt:lpstr>Calibri</vt:lpstr>
      <vt:lpstr>Rockwell</vt:lpstr>
      <vt:lpstr>Rockwell Condensed</vt:lpstr>
      <vt:lpstr>Symbol</vt:lpstr>
      <vt:lpstr>Wingdings</vt:lpstr>
      <vt:lpstr>Träslag</vt:lpstr>
      <vt:lpstr>Kiruna Ridklubb  -är det vi eller dom?</vt:lpstr>
      <vt:lpstr>Varför gör vi det här?</vt:lpstr>
      <vt:lpstr>KIRUNA RIDKLUBBS VÄRDEGRUND</vt:lpstr>
      <vt:lpstr>Definition på kränkning</vt:lpstr>
      <vt:lpstr>Definition på mobbning</vt:lpstr>
      <vt:lpstr>Definition på diskriminering</vt:lpstr>
      <vt:lpstr>Vad gör vi Om detta trots allt händer?  Anmälan kan göras till verksamhetschef eller någon i styrelsen eller us, då använder vi oss av åtgärdstrappan för barn eller vuxna.  klagomål på verksamheten görs via klagomålsblanketten. </vt:lpstr>
      <vt:lpstr>Med hästar i fokus bygger vi stallets ledord</vt:lpstr>
      <vt:lpstr>stallets ”fair play rider” kan alla vara! Hur?</vt:lpstr>
      <vt:lpstr>Tack för eran tid!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Kiruna Ridklubb  är det vi eller dom?</dc:title>
  <dc:creator>veronica</dc:creator>
  <cp:lastModifiedBy>veronica</cp:lastModifiedBy>
  <cp:revision>53</cp:revision>
  <dcterms:created xsi:type="dcterms:W3CDTF">2020-11-05T06:11:28Z</dcterms:created>
  <dcterms:modified xsi:type="dcterms:W3CDTF">2021-01-14T05:46:33Z</dcterms:modified>
</cp:coreProperties>
</file>